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73" r:id="rId2"/>
    <p:sldId id="659" r:id="rId3"/>
    <p:sldId id="789" r:id="rId4"/>
    <p:sldId id="1058" r:id="rId5"/>
    <p:sldId id="766" r:id="rId6"/>
    <p:sldId id="767" r:id="rId7"/>
    <p:sldId id="1059" r:id="rId8"/>
    <p:sldId id="1062" r:id="rId9"/>
    <p:sldId id="1060" r:id="rId10"/>
    <p:sldId id="1061" r:id="rId11"/>
    <p:sldId id="1064" r:id="rId12"/>
    <p:sldId id="1063" r:id="rId13"/>
    <p:sldId id="1065" r:id="rId14"/>
    <p:sldId id="1066" r:id="rId15"/>
    <p:sldId id="1068" r:id="rId16"/>
    <p:sldId id="1067" r:id="rId17"/>
    <p:sldId id="1069" r:id="rId18"/>
    <p:sldId id="1072" r:id="rId19"/>
    <p:sldId id="1073" r:id="rId20"/>
    <p:sldId id="1070" r:id="rId21"/>
    <p:sldId id="1071" r:id="rId22"/>
    <p:sldId id="777" r:id="rId23"/>
    <p:sldId id="788" r:id="rId24"/>
    <p:sldId id="1057" r:id="rId25"/>
    <p:sldId id="779" r:id="rId26"/>
    <p:sldId id="784" r:id="rId27"/>
    <p:sldId id="780" r:id="rId28"/>
    <p:sldId id="781" r:id="rId29"/>
    <p:sldId id="774" r:id="rId3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3"/>
    </p:embeddedFont>
    <p:embeddedFont>
      <p:font typeface="G마켓 산스 TTF Light" panose="02000000000000000000" pitchFamily="2" charset="-127"/>
      <p:regular r:id="rId34"/>
    </p:embeddedFont>
    <p:embeddedFont>
      <p:font typeface="G마켓 산스 TTF Medium" panose="02000000000000000000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83946" autoAdjust="0"/>
  </p:normalViewPr>
  <p:slideViewPr>
    <p:cSldViewPr snapToGrid="0">
      <p:cViewPr varScale="1">
        <p:scale>
          <a:sx n="68" d="100"/>
          <a:sy n="68" d="100"/>
        </p:scale>
        <p:origin x="84" y="7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04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np.arange()</a:t>
            </a:r>
            <a:r>
              <a:rPr lang="en-US" altLang="ko-KR"/>
              <a:t>: </a:t>
            </a:r>
            <a:r>
              <a:rPr lang="ko-KR" altLang="en-US"/>
              <a:t>간격</a:t>
            </a:r>
            <a:r>
              <a:rPr lang="en-US" altLang="ko-KR"/>
              <a:t>(step)</a:t>
            </a:r>
            <a:r>
              <a:rPr lang="ko-KR" altLang="en-US"/>
              <a:t>을 기준으로 배열을 생성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np.linspace()</a:t>
            </a:r>
            <a:r>
              <a:rPr lang="en-US" altLang="ko-KR"/>
              <a:t>: </a:t>
            </a:r>
            <a:r>
              <a:rPr lang="ko-KR" altLang="en-US"/>
              <a:t>값 개수</a:t>
            </a:r>
            <a:r>
              <a:rPr lang="en-US" altLang="ko-KR"/>
              <a:t>(num)</a:t>
            </a:r>
            <a:r>
              <a:rPr lang="ko-KR" altLang="en-US"/>
              <a:t>를 기준으로 배열을 생성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사용 시 선택</a:t>
            </a:r>
            <a:r>
              <a:rPr lang="en-US" altLang="ko-KR"/>
              <a:t>:</a:t>
            </a:r>
            <a:r>
              <a:rPr lang="ko-KR" altLang="en-US"/>
              <a:t>간격이 명확한 경우 → </a:t>
            </a:r>
            <a:r>
              <a:rPr lang="en-US" altLang="ko-KR"/>
              <a:t>np.arange().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일정한 값 개수가 필요한 경우 → </a:t>
            </a:r>
            <a:r>
              <a:rPr lang="en-US" altLang="ko-KR"/>
              <a:t>np.linspace().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1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1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61FE8-5C71-4949-A527-482171A9BD95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D4B065B2-CA78-314A-B481-A2B62B0CD976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34514442-9B40-4C41-A2C2-29A596F46C94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8C49-CED7-4A86-9B4A-621D7F62EE92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13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2A7F6483-746F-B740-8EDD-EDEDDF852CFB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ump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9C3E5D-A028-CA86-81AB-6F578125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453649"/>
            <a:ext cx="2996917" cy="935038"/>
          </a:xfrm>
          <a:prstGeom prst="rect">
            <a:avLst/>
          </a:prstGeom>
        </p:spPr>
      </p:pic>
      <p:pic>
        <p:nvPicPr>
          <p:cNvPr id="3" name="그림 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96472C4A-5550-77DE-2C30-CF5D3B04E6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1808"/>
            <a:ext cx="3459480" cy="7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DD466-4182-A420-ACF7-512D7F120030}"/>
              </a:ext>
            </a:extLst>
          </p:cNvPr>
          <p:cNvSpPr txBox="1"/>
          <p:nvPr/>
        </p:nvSpPr>
        <p:spPr>
          <a:xfrm>
            <a:off x="6183694" y="2413337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C0ED10-2479-524E-72E8-959FD5369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82663"/>
            <a:ext cx="3021223" cy="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DDBB6-6BE8-B584-93C5-21477B80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D3A9A-BB9C-FD13-D984-5A7CBC464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배열생성</a:t>
            </a:r>
            <a:endParaRPr lang="en-US" altLang="ko-KR"/>
          </a:p>
          <a:p>
            <a:r>
              <a:rPr lang="en-US" altLang="ko-KR"/>
              <a:t>zeros(): </a:t>
            </a:r>
            <a:r>
              <a:rPr lang="ko-KR" altLang="en-US"/>
              <a:t>모든 값이 </a:t>
            </a:r>
            <a:r>
              <a:rPr lang="en-US" altLang="ko-KR"/>
              <a:t>0</a:t>
            </a:r>
            <a:r>
              <a:rPr lang="ko-KR" altLang="en-US"/>
              <a:t>인 배열 생성</a:t>
            </a:r>
            <a:endParaRPr lang="en-US" altLang="ko-KR"/>
          </a:p>
          <a:p>
            <a:r>
              <a:rPr lang="en-US" altLang="ko-KR"/>
              <a:t>ones(): </a:t>
            </a:r>
            <a:r>
              <a:rPr lang="ko-KR" altLang="en-US"/>
              <a:t>모든 값이 </a:t>
            </a:r>
            <a:r>
              <a:rPr lang="en-US" altLang="ko-KR"/>
              <a:t>1</a:t>
            </a:r>
            <a:r>
              <a:rPr lang="ko-KR" altLang="en-US"/>
              <a:t>인 배열 생성</a:t>
            </a:r>
            <a:endParaRPr lang="en-US" altLang="ko-KR"/>
          </a:p>
          <a:p>
            <a:r>
              <a:rPr lang="en-US" altLang="ko-KR"/>
              <a:t>arange(start,</a:t>
            </a:r>
            <a:r>
              <a:rPr lang="ko-KR" altLang="en-US"/>
              <a:t> </a:t>
            </a:r>
            <a:r>
              <a:rPr lang="en-US" altLang="ko-KR"/>
              <a:t>stop,</a:t>
            </a:r>
            <a:r>
              <a:rPr lang="ko-KR" altLang="en-US"/>
              <a:t> </a:t>
            </a:r>
            <a:r>
              <a:rPr lang="en-US" altLang="ko-KR"/>
              <a:t>step,</a:t>
            </a:r>
            <a:r>
              <a:rPr lang="ko-KR" altLang="en-US"/>
              <a:t> </a:t>
            </a:r>
            <a:r>
              <a:rPr lang="en-US" altLang="ko-KR"/>
              <a:t>type): </a:t>
            </a:r>
            <a:r>
              <a:rPr lang="ko-KR" altLang="en-US"/>
              <a:t>연속된 숫자로 배열 생성</a:t>
            </a:r>
            <a:endParaRPr lang="en-US" altLang="ko-KR"/>
          </a:p>
          <a:p>
            <a:r>
              <a:rPr lang="en-US" altLang="ko-KR"/>
              <a:t>linspace(): </a:t>
            </a:r>
            <a:r>
              <a:rPr lang="ko-KR" altLang="en-US"/>
              <a:t>구간을 일정하게 나눈 값으로 배열 생성</a:t>
            </a:r>
            <a:r>
              <a:rPr lang="en-US" altLang="ko-KR"/>
              <a:t>(</a:t>
            </a:r>
            <a:r>
              <a:rPr lang="ko-KR" altLang="en-US"/>
              <a:t>매개변수 아래표참고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4B6E5-4C06-E17A-2418-D2DBA9DC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5A5077-BD54-FABE-9C46-628A6BF95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066858"/>
              </p:ext>
            </p:extLst>
          </p:nvPr>
        </p:nvGraphicFramePr>
        <p:xfrm>
          <a:off x="1161374" y="4100200"/>
          <a:ext cx="9413358" cy="2173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817">
                  <a:extLst>
                    <a:ext uri="{9D8B030D-6E8A-4147-A177-3AD203B41FA5}">
                      <a16:colId xmlns:a16="http://schemas.microsoft.com/office/drawing/2014/main" val="2683177637"/>
                    </a:ext>
                  </a:extLst>
                </a:gridCol>
                <a:gridCol w="5175755">
                  <a:extLst>
                    <a:ext uri="{9D8B030D-6E8A-4147-A177-3AD203B41FA5}">
                      <a16:colId xmlns:a16="http://schemas.microsoft.com/office/drawing/2014/main" val="2436624068"/>
                    </a:ext>
                  </a:extLst>
                </a:gridCol>
                <a:gridCol w="3137786">
                  <a:extLst>
                    <a:ext uri="{9D8B030D-6E8A-4147-A177-3AD203B41FA5}">
                      <a16:colId xmlns:a16="http://schemas.microsoft.com/office/drawing/2014/main" val="2227636897"/>
                    </a:ext>
                  </a:extLst>
                </a:gridCol>
              </a:tblGrid>
              <a:tr h="3621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시작 값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없음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24839"/>
                  </a:ext>
                </a:extLst>
              </a:tr>
              <a:tr h="3621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stop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끝 값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없음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238301"/>
                  </a:ext>
                </a:extLst>
              </a:tr>
              <a:tr h="3621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생성할 값의 개수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209327"/>
                  </a:ext>
                </a:extLst>
              </a:tr>
              <a:tr h="3621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endpoint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이면 끝 값을 포함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en-US" altLang="ko-KR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False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이면 미포함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83691"/>
                  </a:ext>
                </a:extLst>
              </a:tr>
              <a:tr h="3621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retstep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True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 설정하면 값 사이의 간격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스텝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 반환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091341"/>
                  </a:ext>
                </a:extLst>
              </a:tr>
              <a:tr h="3621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생성된 배열의 데이터 타입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입력되지 않으면 자동 결정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869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14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080B7-408F-91A7-968A-F6B537A0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45189-9F45-880C-150A-7475E0D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예제코드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arange vs linspace </a:t>
            </a:r>
            <a:r>
              <a:rPr lang="ko-KR" altLang="en-US"/>
              <a:t>비교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4540D-C303-AFFF-D5D0-4FC008F6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4EB8C24-D0EC-48ED-BEC8-8D280729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9" y="1777652"/>
            <a:ext cx="6918716" cy="179744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D8F17D-311F-743B-7106-13214D37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53015"/>
              </p:ext>
            </p:extLst>
          </p:nvPr>
        </p:nvGraphicFramePr>
        <p:xfrm>
          <a:off x="1160279" y="4329031"/>
          <a:ext cx="10016916" cy="1847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1392">
                  <a:extLst>
                    <a:ext uri="{9D8B030D-6E8A-4147-A177-3AD203B41FA5}">
                      <a16:colId xmlns:a16="http://schemas.microsoft.com/office/drawing/2014/main" val="2803762935"/>
                    </a:ext>
                  </a:extLst>
                </a:gridCol>
                <a:gridCol w="3715040">
                  <a:extLst>
                    <a:ext uri="{9D8B030D-6E8A-4147-A177-3AD203B41FA5}">
                      <a16:colId xmlns:a16="http://schemas.microsoft.com/office/drawing/2014/main" val="2145627011"/>
                    </a:ext>
                  </a:extLst>
                </a:gridCol>
                <a:gridCol w="4550484">
                  <a:extLst>
                    <a:ext uri="{9D8B030D-6E8A-4147-A177-3AD203B41FA5}">
                      <a16:colId xmlns:a16="http://schemas.microsoft.com/office/drawing/2014/main" val="4093965383"/>
                    </a:ext>
                  </a:extLst>
                </a:gridCol>
              </a:tblGrid>
              <a:tr h="4619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속성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np.arange()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np.linspace()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834660"/>
                  </a:ext>
                </a:extLst>
              </a:tr>
              <a:tr h="4619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생성 기준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증가 간격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(step)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을 직접 지정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값 개수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(num)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기준으로 생성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48652"/>
                  </a:ext>
                </a:extLst>
              </a:tr>
              <a:tr h="4619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끝 값 포함 여부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끝 값 미포함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기본적으로 끝 값 포함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(endpoint=True)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825055"/>
                  </a:ext>
                </a:extLst>
              </a:tr>
              <a:tr h="4619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용도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증가 간격이 명확한 정수</a:t>
                      </a:r>
                      <a:r>
                        <a:rPr lang="en-US" altLang="ko-KR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실수 배열 생성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지정된 구간을 일정한 간격으로 나눌 때 사용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1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01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1AEB3-5B67-0988-2C53-40394269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5682D-3770-C84B-BD7B-7D22AD9C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배열형태 변경</a:t>
            </a:r>
            <a:endParaRPr lang="en-US" altLang="ko-KR"/>
          </a:p>
          <a:p>
            <a:r>
              <a:rPr lang="en-US" altLang="ko-KR"/>
              <a:t>reshape()</a:t>
            </a:r>
          </a:p>
          <a:p>
            <a:pPr lvl="1"/>
            <a:r>
              <a:rPr lang="ko-KR" altLang="en-US"/>
              <a:t>배열의 형태를 변경하지만</a:t>
            </a:r>
            <a:r>
              <a:rPr lang="en-US" altLang="ko-KR"/>
              <a:t>, </a:t>
            </a:r>
            <a:r>
              <a:rPr lang="ko-KR" altLang="en-US"/>
              <a:t>기존 배열의 데이터 크기를 유지</a:t>
            </a:r>
            <a:endParaRPr lang="en-US" altLang="ko-KR"/>
          </a:p>
          <a:p>
            <a:pPr lvl="1"/>
            <a:r>
              <a:rPr lang="ko-KR" altLang="en-US"/>
              <a:t>새롭게 지정한 </a:t>
            </a:r>
            <a:r>
              <a:rPr lang="en-US" altLang="ko-KR"/>
              <a:t>shape</a:t>
            </a:r>
            <a:r>
              <a:rPr lang="ko-KR" altLang="en-US"/>
              <a:t>의 총 원소 개수는 기존 배열의 원소 개수와 같아야 함</a:t>
            </a:r>
            <a:endParaRPr lang="en-US" altLang="ko-KR"/>
          </a:p>
          <a:p>
            <a:pPr lvl="1"/>
            <a:r>
              <a:rPr lang="ko-KR" altLang="en-US"/>
              <a:t>원소 개수가 틀리면 에러</a:t>
            </a:r>
            <a:endParaRPr lang="en-US" altLang="ko-KR"/>
          </a:p>
          <a:p>
            <a:r>
              <a:rPr lang="en-US" altLang="ko-KR"/>
              <a:t>resize()</a:t>
            </a:r>
          </a:p>
          <a:p>
            <a:pPr lvl="1"/>
            <a:r>
              <a:rPr lang="ko-KR" altLang="en-US"/>
              <a:t>배열의 형태를 변경하면서</a:t>
            </a:r>
            <a:r>
              <a:rPr lang="en-US" altLang="ko-KR"/>
              <a:t>, </a:t>
            </a:r>
            <a:r>
              <a:rPr lang="ko-KR" altLang="en-US"/>
              <a:t>새로운 크기에 맞게 배열을 조정</a:t>
            </a:r>
            <a:endParaRPr lang="en-US" altLang="ko-KR"/>
          </a:p>
          <a:p>
            <a:pPr lvl="1"/>
            <a:r>
              <a:rPr lang="ko-KR" altLang="en-US"/>
              <a:t>새 </a:t>
            </a:r>
            <a:r>
              <a:rPr lang="en-US" altLang="ko-KR"/>
              <a:t>shape</a:t>
            </a:r>
            <a:r>
              <a:rPr lang="ko-KR" altLang="en-US"/>
              <a:t>의 총 원소 개수가 기존 배열과 달라도 가능</a:t>
            </a:r>
            <a:endParaRPr lang="en-US" altLang="ko-KR"/>
          </a:p>
          <a:p>
            <a:pPr lvl="1"/>
            <a:r>
              <a:rPr lang="ko-KR" altLang="en-US"/>
              <a:t>새 </a:t>
            </a:r>
            <a:r>
              <a:rPr lang="en-US" altLang="ko-KR"/>
              <a:t>shape</a:t>
            </a:r>
            <a:r>
              <a:rPr lang="ko-KR" altLang="en-US"/>
              <a:t>에 원소가 부족하면 데이터를 반복하여 채움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89164C-7093-3FA0-9751-0F305D7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3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7F015-8514-CE23-F073-94838460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5404D-2EB1-C360-9F2E-E2B28447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reshape() </a:t>
            </a:r>
            <a:r>
              <a:rPr lang="ko-KR" altLang="en-US"/>
              <a:t>과 </a:t>
            </a:r>
            <a:r>
              <a:rPr lang="en-US" altLang="ko-KR"/>
              <a:t>resize()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04AF5-6532-68CF-EAC9-59B2F328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70E1897-EA0A-31E5-E468-DD5534EEC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84" y="1985554"/>
            <a:ext cx="7583839" cy="32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3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C9B2D-0A41-AB80-E4E4-33B9EE9A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25ED0-A61B-4853-6A76-1DD2D5DEB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F8A2EF-9FDE-8971-0168-F6C564B7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D3DC3F8-4F6B-588F-9A73-257C77610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43" y="1900023"/>
            <a:ext cx="5167242" cy="41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90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DE232-E899-6F1F-0C3D-47D56C2A9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D9764-CD61-58FB-3D93-C2178BBC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B9E523-3808-8CD4-CA24-A8F4277E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1BC178-374E-8CE4-9552-8939F015C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57" y="1975748"/>
            <a:ext cx="6671037" cy="40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FC616-70F9-D351-DA14-3DA37D4C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배열합치기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28BBA-14EA-D49E-F4D7-2F49AF40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수평 합치기 </a:t>
            </a:r>
            <a:r>
              <a:rPr lang="en-US" altLang="ko-KR"/>
              <a:t>(hstack)</a:t>
            </a:r>
          </a:p>
          <a:p>
            <a:r>
              <a:rPr lang="ko-KR" altLang="en-US"/>
              <a:t>수직 합치기 </a:t>
            </a:r>
            <a:r>
              <a:rPr lang="en-US" altLang="ko-KR"/>
              <a:t>(vstack)</a:t>
            </a:r>
          </a:p>
          <a:p>
            <a:r>
              <a:rPr lang="ko-KR" altLang="en-US"/>
              <a:t>열 기준 합치기 </a:t>
            </a:r>
            <a:r>
              <a:rPr lang="en-US" altLang="ko-KR"/>
              <a:t>(column_stack)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D89AD-586F-EEBF-2493-12C15B3A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C3B7D58-CD11-FFC8-53A3-EB1AE480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5562"/>
            <a:ext cx="3499821" cy="4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7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226E6-5E53-B099-8420-A5855E8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배열분할하기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49FA7-52C3-D345-36E1-C32464E0F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수평 분할 </a:t>
            </a:r>
            <a:r>
              <a:rPr lang="en-US" altLang="ko-KR"/>
              <a:t>(hsplit)</a:t>
            </a:r>
          </a:p>
          <a:p>
            <a:r>
              <a:rPr lang="ko-KR" altLang="en-US"/>
              <a:t>수직 분할 </a:t>
            </a:r>
            <a:r>
              <a:rPr lang="en-US" altLang="ko-KR"/>
              <a:t>(vsplit)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3216AC-7450-219A-8DA6-C204E44A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222C24-E5BF-B6BA-A295-CDF0A54C9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5" y="1325563"/>
            <a:ext cx="5518707" cy="37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2B248-E416-62F8-19BE-07C5290C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134EF-A24C-5C2B-737F-DC01A9AFD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크기의 </a:t>
            </a:r>
            <a:br>
              <a:rPr lang="en-US" altLang="ko-KR"/>
            </a:br>
            <a:r>
              <a:rPr lang="ko-KR" altLang="en-US"/>
              <a:t>배열 간 연산을 지원하는 </a:t>
            </a:r>
            <a:br>
              <a:rPr lang="en-US" altLang="ko-KR"/>
            </a:br>
            <a:r>
              <a:rPr lang="ko-KR" altLang="en-US"/>
              <a:t>기능</a:t>
            </a:r>
            <a:endParaRPr lang="en-US" altLang="ko-KR"/>
          </a:p>
          <a:p>
            <a:r>
              <a:rPr lang="ko-KR" altLang="en-US"/>
              <a:t>작은 배열의 크기를 </a:t>
            </a:r>
            <a:br>
              <a:rPr lang="en-US" altLang="ko-KR"/>
            </a:br>
            <a:r>
              <a:rPr lang="ko-KR" altLang="en-US"/>
              <a:t>큰 배열의 크기에 맞게 확장</a:t>
            </a:r>
            <a:endParaRPr lang="en-US" altLang="ko-KR"/>
          </a:p>
          <a:p>
            <a:r>
              <a:rPr lang="ko-KR" altLang="en-US"/>
              <a:t>필요한 경우 배열의 차원을 </a:t>
            </a:r>
            <a:br>
              <a:rPr lang="en-US" altLang="ko-KR"/>
            </a:br>
            <a:r>
              <a:rPr lang="ko-KR" altLang="en-US"/>
              <a:t>추가하여 크기를 일치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7B613-C75F-5C79-C890-72B55816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DA7BFD5D-0C96-019A-3446-64267EDA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42" y="1325563"/>
            <a:ext cx="3194353" cy="49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5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AD650-03B0-2897-4DBE-DB10BB68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야구기록 데이터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E9A72-1204-9B5C-F1AB-8054223B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KBO &gt;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기록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순위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팀순위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/>
              <a:t>팀 순위 데이터를 크롤링하여 데이터를 정렬한 후 </a:t>
            </a:r>
            <a:r>
              <a:rPr lang="en-US" altLang="ko-KR"/>
              <a:t>txt</a:t>
            </a:r>
            <a:r>
              <a:rPr lang="ko-KR" altLang="en-US"/>
              <a:t>파일에 저장하고 아래와 같이 출력결과를 내보세요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C4907F-4195-C75E-CC8F-A810F054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30660-378A-A38F-EF24-4F35A534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25" y="2864805"/>
            <a:ext cx="3775935" cy="34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NumPy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54062-80D3-298A-A8C6-67D0DB74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2024</a:t>
            </a:r>
            <a:r>
              <a:rPr lang="ko-KR" altLang="en-US"/>
              <a:t>년 한국 프로야구 성적표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42CB8-C807-63D6-DCB3-E016C3890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KBO &gt;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기록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순위 </a:t>
            </a: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팀순위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6616D-795C-19A9-590F-84722F0D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092B26-3F6C-1C35-5718-476AB320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0"/>
          <a:stretch/>
        </p:blipFill>
        <p:spPr>
          <a:xfrm>
            <a:off x="1508671" y="1935828"/>
            <a:ext cx="8493100" cy="40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A524B-1549-6165-1A62-1D932F59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2024</a:t>
            </a:r>
            <a:r>
              <a:rPr lang="ko-KR" altLang="en-US"/>
              <a:t>년 한국 프로야구 성적표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EB2CD-BC35-3102-2443-4E92810A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크롤링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97FA4F-D98A-A16E-45CD-249C274B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4DA3E-95B1-A391-39E7-58F0B9A3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18" y="1958342"/>
            <a:ext cx="7906853" cy="42963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84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377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2024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한국 프로야구 성적표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2641"/>
          <a:stretch/>
        </p:blipFill>
        <p:spPr>
          <a:xfrm>
            <a:off x="964337" y="1476478"/>
            <a:ext cx="10322510" cy="33212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295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377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2024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한국 프로야구 성적표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6907"/>
          <a:stretch/>
        </p:blipFill>
        <p:spPr>
          <a:xfrm>
            <a:off x="975625" y="1817509"/>
            <a:ext cx="10601099" cy="25625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638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377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2024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한국 프로야구 성적표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1311678"/>
            <a:ext cx="5297117" cy="47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-3273"/>
            <a:ext cx="6976533" cy="113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4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3166" y="1061155"/>
            <a:ext cx="9618656" cy="199285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넘파이의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배열은 벡터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(vector)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 함</a:t>
            </a:r>
            <a:endParaRPr lang="en-US" altLang="ko-KR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배열은 행렬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(matrix)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또는 문자를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괄호안에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직사각형 형태로 배열 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배열은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텐서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(tensor)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라고 함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47"/>
          <a:stretch/>
        </p:blipFill>
        <p:spPr>
          <a:xfrm>
            <a:off x="2485479" y="3269066"/>
            <a:ext cx="4301516" cy="28247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160" r="70454" b="17920"/>
          <a:stretch/>
        </p:blipFill>
        <p:spPr>
          <a:xfrm>
            <a:off x="7392145" y="4446806"/>
            <a:ext cx="1507040" cy="1070427"/>
          </a:xfrm>
          <a:prstGeom prst="rect">
            <a:avLst/>
          </a:prstGeom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0" r="73018"/>
          <a:stretch/>
        </p:blipFill>
        <p:spPr>
          <a:xfrm>
            <a:off x="8976320" y="4534776"/>
            <a:ext cx="1224136" cy="10090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46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-3273"/>
            <a:ext cx="6976533" cy="113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4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9" y="1128889"/>
            <a:ext cx="3858163" cy="51442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783" y="1989286"/>
            <a:ext cx="3251040" cy="3158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664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8016"/>
            <a:ext cx="6965244" cy="108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4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07" y="2167759"/>
            <a:ext cx="3978082" cy="35963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18360" y="1164250"/>
            <a:ext cx="3894433" cy="5956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np.zeros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(), </a:t>
            </a:r>
            <a:r>
              <a:rPr lang="en-US" altLang="ko-KR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np.ones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()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9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0"/>
            <a:ext cx="8040217" cy="10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ysClr val="windowText" lastClr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j-cs"/>
              </a:defRPr>
            </a:lvl1pPr>
          </a:lstStyle>
          <a:p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4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배열</a:t>
            </a:r>
            <a:r>
              <a:rPr lang="en-US" altLang="ko-KR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0893" y="1111586"/>
            <a:ext cx="6102002" cy="11541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브로드캐스트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형상이 다른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배열끼리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연산 수행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22" y="1966062"/>
            <a:ext cx="3599900" cy="92792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516499" y="3354940"/>
            <a:ext cx="905863" cy="758987"/>
            <a:chOff x="4300143" y="5157192"/>
            <a:chExt cx="905863" cy="758987"/>
          </a:xfrm>
        </p:grpSpPr>
        <p:sp>
          <p:nvSpPr>
            <p:cNvPr id="23" name="정육면체 22"/>
            <p:cNvSpPr/>
            <p:nvPr/>
          </p:nvSpPr>
          <p:spPr>
            <a:xfrm>
              <a:off x="4300143" y="5484131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0" name="정육면체 19"/>
            <p:cNvSpPr/>
            <p:nvPr/>
          </p:nvSpPr>
          <p:spPr>
            <a:xfrm>
              <a:off x="4301159" y="5157192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정육면체 23"/>
            <p:cNvSpPr/>
            <p:nvPr/>
          </p:nvSpPr>
          <p:spPr>
            <a:xfrm>
              <a:off x="4701950" y="5480821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정육면체 20"/>
            <p:cNvSpPr/>
            <p:nvPr/>
          </p:nvSpPr>
          <p:spPr>
            <a:xfrm>
              <a:off x="4701950" y="5157192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174579" y="3397269"/>
            <a:ext cx="1032993" cy="767433"/>
            <a:chOff x="4174579" y="3397269"/>
            <a:chExt cx="1032993" cy="767433"/>
          </a:xfrm>
        </p:grpSpPr>
        <p:sp>
          <p:nvSpPr>
            <p:cNvPr id="45" name="정육면체 44"/>
            <p:cNvSpPr/>
            <p:nvPr/>
          </p:nvSpPr>
          <p:spPr>
            <a:xfrm>
              <a:off x="4174579" y="3732654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정육면체 45"/>
            <p:cNvSpPr/>
            <p:nvPr/>
          </p:nvSpPr>
          <p:spPr>
            <a:xfrm>
              <a:off x="4576386" y="3729344"/>
              <a:ext cx="631186" cy="432048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85613" y="3397269"/>
              <a:ext cx="1008111" cy="432048"/>
              <a:chOff x="4168859" y="3462545"/>
              <a:chExt cx="1008111" cy="432048"/>
            </a:xfrm>
          </p:grpSpPr>
          <p:sp>
            <p:nvSpPr>
              <p:cNvPr id="26" name="정육면체 25"/>
              <p:cNvSpPr/>
              <p:nvPr/>
            </p:nvSpPr>
            <p:spPr>
              <a:xfrm>
                <a:off x="4168859" y="3462545"/>
                <a:ext cx="504056" cy="432048"/>
              </a:xfrm>
              <a:prstGeom prst="cub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ysClr val="windowText" lastClr="0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10</a:t>
                </a:r>
                <a:endParaRPr lang="ko-KR" altLang="en-US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8" name="정육면체 27"/>
              <p:cNvSpPr/>
              <p:nvPr/>
            </p:nvSpPr>
            <p:spPr>
              <a:xfrm>
                <a:off x="4569649" y="3462545"/>
                <a:ext cx="607321" cy="432048"/>
              </a:xfrm>
              <a:prstGeom prst="cub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ysClr val="windowText" lastClr="0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20</a:t>
                </a:r>
                <a:endParaRPr lang="ko-KR" altLang="en-US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2516499" y="4617210"/>
            <a:ext cx="905863" cy="758987"/>
            <a:chOff x="2516499" y="4617210"/>
            <a:chExt cx="905863" cy="758987"/>
          </a:xfrm>
        </p:grpSpPr>
        <p:sp>
          <p:nvSpPr>
            <p:cNvPr id="29" name="정육면체 28"/>
            <p:cNvSpPr/>
            <p:nvPr/>
          </p:nvSpPr>
          <p:spPr>
            <a:xfrm>
              <a:off x="2516499" y="4944149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0" name="정육면체 29"/>
            <p:cNvSpPr/>
            <p:nvPr/>
          </p:nvSpPr>
          <p:spPr>
            <a:xfrm>
              <a:off x="2517515" y="4617210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정육면체 30"/>
            <p:cNvSpPr/>
            <p:nvPr/>
          </p:nvSpPr>
          <p:spPr>
            <a:xfrm>
              <a:off x="2918306" y="4940839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2" name="정육면체 31"/>
            <p:cNvSpPr/>
            <p:nvPr/>
          </p:nvSpPr>
          <p:spPr>
            <a:xfrm>
              <a:off x="2918306" y="4617210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185180" y="4617210"/>
            <a:ext cx="1032993" cy="758987"/>
            <a:chOff x="4185180" y="4617210"/>
            <a:chExt cx="1032993" cy="758987"/>
          </a:xfrm>
        </p:grpSpPr>
        <p:sp>
          <p:nvSpPr>
            <p:cNvPr id="33" name="정육면체 32"/>
            <p:cNvSpPr/>
            <p:nvPr/>
          </p:nvSpPr>
          <p:spPr>
            <a:xfrm>
              <a:off x="4185180" y="4944149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4" name="정육면체 33"/>
            <p:cNvSpPr/>
            <p:nvPr/>
          </p:nvSpPr>
          <p:spPr>
            <a:xfrm>
              <a:off x="4186196" y="4617210"/>
              <a:ext cx="50405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정육면체 34"/>
            <p:cNvSpPr/>
            <p:nvPr/>
          </p:nvSpPr>
          <p:spPr>
            <a:xfrm>
              <a:off x="4586987" y="4940839"/>
              <a:ext cx="631186" cy="432048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6" name="정육면체 35"/>
            <p:cNvSpPr/>
            <p:nvPr/>
          </p:nvSpPr>
          <p:spPr>
            <a:xfrm>
              <a:off x="4586986" y="4617210"/>
              <a:ext cx="631187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59385" y="3408075"/>
            <a:ext cx="999467" cy="758987"/>
            <a:chOff x="5959385" y="3351630"/>
            <a:chExt cx="999467" cy="758987"/>
          </a:xfrm>
        </p:grpSpPr>
        <p:sp>
          <p:nvSpPr>
            <p:cNvPr id="37" name="정육면체 36"/>
            <p:cNvSpPr/>
            <p:nvPr/>
          </p:nvSpPr>
          <p:spPr>
            <a:xfrm>
              <a:off x="5959385" y="3678569"/>
              <a:ext cx="59396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13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8" name="정육면체 37"/>
            <p:cNvSpPr/>
            <p:nvPr/>
          </p:nvSpPr>
          <p:spPr>
            <a:xfrm>
              <a:off x="5960401" y="3351630"/>
              <a:ext cx="592950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11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정육면체 38"/>
            <p:cNvSpPr/>
            <p:nvPr/>
          </p:nvSpPr>
          <p:spPr>
            <a:xfrm>
              <a:off x="6361192" y="3675259"/>
              <a:ext cx="597660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24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0" name="정육면체 39"/>
            <p:cNvSpPr/>
            <p:nvPr/>
          </p:nvSpPr>
          <p:spPr>
            <a:xfrm>
              <a:off x="6361191" y="3351630"/>
              <a:ext cx="597661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22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64804" y="3478301"/>
            <a:ext cx="2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43787" y="3470791"/>
            <a:ext cx="2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52054" y="4787531"/>
            <a:ext cx="2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83968" y="4833234"/>
            <a:ext cx="27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964302" y="4638406"/>
            <a:ext cx="999467" cy="758987"/>
            <a:chOff x="5959385" y="3351630"/>
            <a:chExt cx="999467" cy="758987"/>
          </a:xfrm>
        </p:grpSpPr>
        <p:sp>
          <p:nvSpPr>
            <p:cNvPr id="48" name="정육면체 47"/>
            <p:cNvSpPr/>
            <p:nvPr/>
          </p:nvSpPr>
          <p:spPr>
            <a:xfrm>
              <a:off x="5959385" y="3678569"/>
              <a:ext cx="593966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30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9" name="정육면체 48"/>
            <p:cNvSpPr/>
            <p:nvPr/>
          </p:nvSpPr>
          <p:spPr>
            <a:xfrm>
              <a:off x="5960401" y="3351630"/>
              <a:ext cx="592950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0" name="정육면체 49"/>
            <p:cNvSpPr/>
            <p:nvPr/>
          </p:nvSpPr>
          <p:spPr>
            <a:xfrm>
              <a:off x="6361192" y="3675259"/>
              <a:ext cx="597660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40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정육면체 50"/>
            <p:cNvSpPr/>
            <p:nvPr/>
          </p:nvSpPr>
          <p:spPr>
            <a:xfrm>
              <a:off x="6361191" y="3351630"/>
              <a:ext cx="597661" cy="432048"/>
            </a:xfrm>
            <a:prstGeom prst="cub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</a:t>
              </a:r>
              <a:endParaRPr lang="ko-KR" altLang="en-US" sz="1400" dirty="0">
                <a:solidFill>
                  <a:sysClr val="windowText" lastClr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F902F3F-6F47-774F-0025-2DE6ED4D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50" y="2430024"/>
            <a:ext cx="4303997" cy="2120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017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NumPy?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NumPy</a:t>
            </a:r>
            <a:r>
              <a:rPr lang="ko-KR" altLang="en-US"/>
              <a:t>는 </a:t>
            </a:r>
            <a:r>
              <a:rPr lang="en-US" altLang="ko-KR"/>
              <a:t>Python</a:t>
            </a:r>
            <a:r>
              <a:rPr lang="ko-KR" altLang="en-US"/>
              <a:t>에서 다차원 배열과 수치 계산을 효율적으로 처리하기 위한 라이브러리</a:t>
            </a:r>
            <a:endParaRPr lang="en-US" altLang="ko-KR"/>
          </a:p>
          <a:p>
            <a:r>
              <a:rPr lang="en-US" altLang="ko-KR"/>
              <a:t>Numerical Python</a:t>
            </a:r>
            <a:r>
              <a:rPr lang="ko-KR" altLang="en-US"/>
              <a:t>의 줄임말</a:t>
            </a:r>
            <a:endParaRPr lang="en-US" altLang="ko-KR"/>
          </a:p>
          <a:p>
            <a:r>
              <a:rPr lang="en-US" altLang="ko-KR"/>
              <a:t>NumPy</a:t>
            </a:r>
            <a:r>
              <a:rPr lang="ko-KR" altLang="en-US"/>
              <a:t>의 중심은 </a:t>
            </a:r>
            <a:r>
              <a:rPr lang="en-US" altLang="ko-KR"/>
              <a:t>ndarray(n-dimensional array)</a:t>
            </a:r>
            <a:r>
              <a:rPr lang="ko-KR" altLang="en-US"/>
              <a:t>라는 다차원 배열 객체</a:t>
            </a:r>
            <a:endParaRPr lang="en-US" altLang="ko-KR"/>
          </a:p>
          <a:p>
            <a:r>
              <a:rPr lang="ko-KR" altLang="en-US"/>
              <a:t>배열의 형태</a:t>
            </a:r>
            <a:r>
              <a:rPr lang="en-US" altLang="ko-KR"/>
              <a:t>(shape), </a:t>
            </a:r>
            <a:r>
              <a:rPr lang="ko-KR" altLang="en-US"/>
              <a:t>크기</a:t>
            </a:r>
            <a:r>
              <a:rPr lang="en-US" altLang="ko-KR"/>
              <a:t>(size), </a:t>
            </a:r>
            <a:r>
              <a:rPr lang="ko-KR" altLang="en-US"/>
              <a:t>데이터 타입</a:t>
            </a:r>
            <a:r>
              <a:rPr lang="en-US" altLang="ko-KR"/>
              <a:t>(dtype)</a:t>
            </a:r>
            <a:r>
              <a:rPr lang="ko-KR" altLang="en-US"/>
              <a:t>을 지정할 수 있음</a:t>
            </a:r>
            <a:endParaRPr lang="en-US" altLang="ko-KR"/>
          </a:p>
          <a:p>
            <a:r>
              <a:rPr lang="ko-KR" altLang="en-US"/>
              <a:t>크기가 다른 배열 간에도 연산이 가능하도록 자동으로 크기를 맞춤</a:t>
            </a:r>
            <a:r>
              <a:rPr lang="en-US" altLang="ko-KR"/>
              <a:t>(</a:t>
            </a:r>
            <a:r>
              <a:rPr lang="ko-KR" altLang="en-US"/>
              <a:t>브로드캐스팅</a:t>
            </a:r>
            <a:r>
              <a:rPr lang="en-US" altLang="ko-KR"/>
              <a:t>)</a:t>
            </a:r>
          </a:p>
          <a:p>
            <a:r>
              <a:rPr lang="ko-KR" altLang="en-US">
                <a:hlinkClick r:id="rId2"/>
              </a:rPr>
              <a:t>공식홈페이지</a:t>
            </a:r>
            <a:endParaRPr lang="en-US" altLang="ko-KR" sz="2400"/>
          </a:p>
          <a:p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0164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4B0D-B1B6-E735-838C-5F94A5D62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66DE-9CD2-67E6-5028-F7B78B4F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NumPy?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DCEE5-1454-F1B6-35A1-81F9582B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/>
              <a:t>언제 필요한가</a:t>
            </a:r>
            <a:r>
              <a:rPr lang="en-US" altLang="ko-KR" sz="2400"/>
              <a:t>?</a:t>
            </a:r>
          </a:p>
          <a:p>
            <a:r>
              <a:rPr lang="ko-KR" altLang="en-US" sz="2400"/>
              <a:t>크롤링 데이터에서 수치 계산이 필요할 때</a:t>
            </a:r>
            <a:endParaRPr lang="en-US" altLang="ko-KR" sz="2400"/>
          </a:p>
          <a:p>
            <a:r>
              <a:rPr lang="ko-KR" altLang="en-US" sz="2400"/>
              <a:t>데이터 배열 연산이나 변환이 필요할 때</a:t>
            </a:r>
            <a:endParaRPr lang="en-US" altLang="ko-KR" sz="2400"/>
          </a:p>
          <a:p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리스트를 </a:t>
            </a:r>
            <a:r>
              <a:rPr lang="en-US" altLang="ko-KR"/>
              <a:t>Numpy </a:t>
            </a:r>
            <a:r>
              <a:rPr lang="ko-KR" altLang="en-US"/>
              <a:t>배열로 변환</a:t>
            </a:r>
            <a:endParaRPr lang="en-US" altLang="ko-KR"/>
          </a:p>
          <a:p>
            <a:pPr lvl="1"/>
            <a:r>
              <a:rPr lang="ko-KR" altLang="en-US"/>
              <a:t>배열 연산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합계</a:t>
            </a:r>
            <a:r>
              <a:rPr lang="en-US" altLang="ko-KR"/>
              <a:t>, </a:t>
            </a:r>
            <a:r>
              <a:rPr lang="ko-KR" altLang="en-US"/>
              <a:t>평균</a:t>
            </a:r>
            <a:r>
              <a:rPr lang="en-US" altLang="ko-KR"/>
              <a:t>, </a:t>
            </a:r>
            <a:r>
              <a:rPr lang="ko-KR" altLang="en-US"/>
              <a:t>정규화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6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7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B0F0"/>
                </a:solidFill>
              </a:rPr>
              <a:t> </a:t>
            </a:r>
            <a:r>
              <a:rPr lang="ko-KR" altLang="en-US" sz="4400" dirty="0"/>
              <a:t>행렬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D197FA-030D-6F75-6061-4456CB57D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0" y="1690688"/>
            <a:ext cx="5449151" cy="29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88F52F-61EE-8547-F552-DA10E69D599C}"/>
              </a:ext>
            </a:extLst>
          </p:cNvPr>
          <p:cNvSpPr txBox="1"/>
          <p:nvPr/>
        </p:nvSpPr>
        <p:spPr>
          <a:xfrm>
            <a:off x="5520168" y="1967800"/>
            <a:ext cx="46629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행렬의 성분을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가로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배열한 줄을 </a:t>
            </a:r>
            <a:r>
              <a:rPr lang="ko-KR" altLang="en-US" sz="28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</a:t>
            </a:r>
            <a:b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8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세로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배열한 줄을 </a:t>
            </a:r>
            <a:r>
              <a:rPr lang="ko-KR" altLang="en-US" sz="28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961BB-57E1-482B-7CAB-5B957EC3C1D8}"/>
              </a:ext>
            </a:extLst>
          </p:cNvPr>
          <p:cNvSpPr txBox="1"/>
          <p:nvPr/>
        </p:nvSpPr>
        <p:spPr>
          <a:xfrm>
            <a:off x="6016335" y="3900509"/>
            <a:ext cx="5857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x 3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행렬 또는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열의 행렬</a:t>
            </a:r>
            <a:endParaRPr lang="ko-KR" altLang="en-US" sz="28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B329C06-7829-E32D-E5E5-F9C3C6068B40}"/>
              </a:ext>
            </a:extLst>
          </p:cNvPr>
          <p:cNvSpPr/>
          <p:nvPr/>
        </p:nvSpPr>
        <p:spPr>
          <a:xfrm>
            <a:off x="5374871" y="4006133"/>
            <a:ext cx="548640" cy="3119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52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rgbClr val="00B0F0"/>
                </a:solidFill>
              </a:rPr>
              <a:t> </a:t>
            </a:r>
            <a:r>
              <a:rPr lang="en-US" altLang="ko-KR" sz="4400"/>
              <a:t>NumPy</a:t>
            </a:r>
            <a:endParaRPr lang="ko-KR" altLang="en-US" sz="4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2EB9C5-1DEB-6993-3AE8-B36FF4FDB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185281"/>
          </a:xfrm>
        </p:spPr>
        <p:txBody>
          <a:bodyPr>
            <a:normAutofit lnSpcReduction="10000"/>
          </a:bodyPr>
          <a:lstStyle/>
          <a:p>
            <a:r>
              <a:rPr lang="en-US" altLang="ko-KR" b="1" dirty="0" err="1"/>
              <a:t>Ndarray</a:t>
            </a:r>
            <a:r>
              <a:rPr lang="en-US" altLang="ko-KR" b="1" dirty="0"/>
              <a:t> </a:t>
            </a:r>
            <a:r>
              <a:rPr lang="ko-KR" altLang="en-US" b="1" dirty="0"/>
              <a:t>타입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배열</a:t>
            </a:r>
            <a:r>
              <a:rPr lang="ko-KR" altLang="en-US" dirty="0"/>
              <a:t>을 만들 수 </a:t>
            </a:r>
            <a:r>
              <a:rPr lang="ko-KR" altLang="en-US"/>
              <a:t>있음</a:t>
            </a:r>
            <a:r>
              <a:rPr lang="en-US" altLang="ko-KR"/>
              <a:t>. </a:t>
            </a:r>
            <a:r>
              <a:rPr lang="ko-KR" altLang="en-US"/>
              <a:t>파이썬의 리스트와 다름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  [</a:t>
            </a:r>
            <a:r>
              <a:rPr lang="en-US" altLang="ko-KR" b="1" dirty="0" err="1"/>
              <a:t>Ndarray</a:t>
            </a:r>
            <a:r>
              <a:rPr lang="en-US" altLang="ko-KR" b="1" dirty="0"/>
              <a:t> </a:t>
            </a:r>
            <a:r>
              <a:rPr lang="ko-KR" altLang="en-US" b="1" dirty="0"/>
              <a:t>타입이란</a:t>
            </a:r>
            <a:r>
              <a:rPr lang="en-US" altLang="ko-KR" b="1" dirty="0"/>
              <a:t>?]</a:t>
            </a:r>
          </a:p>
          <a:p>
            <a:pPr marL="0" indent="0">
              <a:buNone/>
            </a:pPr>
            <a:r>
              <a:rPr lang="en-US" altLang="ko-KR" dirty="0"/>
              <a:t>  N-dimension array</a:t>
            </a:r>
            <a:r>
              <a:rPr lang="ko-KR" altLang="en-US" dirty="0"/>
              <a:t> 의 약자</a:t>
            </a:r>
            <a:r>
              <a:rPr lang="en-US" altLang="ko-KR" dirty="0"/>
              <a:t>. </a:t>
            </a:r>
            <a:r>
              <a:rPr lang="ko-KR" altLang="en-US" dirty="0"/>
              <a:t>다차원 </a:t>
            </a:r>
            <a:r>
              <a:rPr lang="ko-KR" altLang="en-US"/>
              <a:t>배열을 의미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주의</a:t>
            </a:r>
            <a:r>
              <a:rPr lang="en-US" altLang="ko-KR">
                <a:solidFill>
                  <a:srgbClr val="FF0000"/>
                </a:solidFill>
              </a:rPr>
              <a:t>) </a:t>
            </a:r>
            <a:r>
              <a:rPr lang="ko-KR" altLang="en-US">
                <a:solidFill>
                  <a:srgbClr val="FF0000"/>
                </a:solidFill>
              </a:rPr>
              <a:t>배열은 동일한 자료형의 요소로 구성되어야함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06222" y="3381773"/>
            <a:ext cx="7498179" cy="2487421"/>
            <a:chOff x="2381955" y="3415640"/>
            <a:chExt cx="7498179" cy="24874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6E2DA2-A30B-1E15-958F-A6651CC0C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3"/>
            <a:stretch/>
          </p:blipFill>
          <p:spPr>
            <a:xfrm>
              <a:off x="2381955" y="3415640"/>
              <a:ext cx="7498179" cy="248742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DCF8703-BFD6-2DBC-51C4-CA28F8BDE4CD}"/>
                </a:ext>
              </a:extLst>
            </p:cNvPr>
            <p:cNvSpPr/>
            <p:nvPr/>
          </p:nvSpPr>
          <p:spPr>
            <a:xfrm>
              <a:off x="2387856" y="5494787"/>
              <a:ext cx="1776845" cy="3251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42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89E3-C582-84EB-B923-818C8C68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72E49-E6CB-F0B5-6BEF-9C3F94F0F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DDA89-6923-249C-5A00-31E6E318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34A6803-CCC8-D8F4-349A-AF0CAE8CB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62" y="2042945"/>
            <a:ext cx="7038078" cy="34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67886-CD6B-235E-A387-97CD0CE8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4BEF4-B4AF-824D-0D35-FBA455EC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shape : </a:t>
            </a:r>
            <a:r>
              <a:rPr lang="ko-KR" altLang="en-US"/>
              <a:t>배열의 크기</a:t>
            </a:r>
            <a:r>
              <a:rPr lang="en-US" altLang="ko-KR"/>
              <a:t>(</a:t>
            </a:r>
            <a:r>
              <a:rPr lang="ko-KR" altLang="en-US"/>
              <a:t>모양</a:t>
            </a:r>
            <a:r>
              <a:rPr lang="en-US" altLang="ko-KR"/>
              <a:t>) </a:t>
            </a:r>
            <a:r>
              <a:rPr lang="ko-KR" altLang="en-US"/>
              <a:t>반환</a:t>
            </a:r>
            <a:r>
              <a:rPr lang="en-US" altLang="ko-KR"/>
              <a:t>. </a:t>
            </a:r>
            <a:r>
              <a:rPr lang="ko-KR" altLang="en-US"/>
              <a:t>튜플형태</a:t>
            </a:r>
            <a:endParaRPr lang="en-US" altLang="ko-KR"/>
          </a:p>
          <a:p>
            <a:r>
              <a:rPr lang="en-US" altLang="ko-KR"/>
              <a:t>ndim : </a:t>
            </a:r>
            <a:r>
              <a:rPr lang="ko-KR" altLang="en-US"/>
              <a:t>배열의 차원을 반환</a:t>
            </a:r>
            <a:endParaRPr lang="en-US" altLang="ko-KR"/>
          </a:p>
          <a:p>
            <a:r>
              <a:rPr lang="en-US" altLang="ko-KR"/>
              <a:t>dtype : </a:t>
            </a:r>
            <a:r>
              <a:rPr lang="ko-KR" altLang="en-US"/>
              <a:t>배열의 각 원소의 자료형을 반환</a:t>
            </a:r>
            <a:endParaRPr lang="en-US" altLang="ko-KR"/>
          </a:p>
          <a:p>
            <a:r>
              <a:rPr lang="en-US" altLang="ko-KR"/>
              <a:t>itemsize : </a:t>
            </a:r>
            <a:r>
              <a:rPr lang="ko-KR" altLang="en-US"/>
              <a:t>배열의 각 원소 하나의 크기</a:t>
            </a:r>
            <a:r>
              <a:rPr lang="en-US" altLang="ko-KR"/>
              <a:t>(</a:t>
            </a:r>
            <a:r>
              <a:rPr lang="ko-KR" altLang="en-US"/>
              <a:t>바이트 단위</a:t>
            </a:r>
            <a:r>
              <a:rPr lang="en-US" altLang="ko-KR"/>
              <a:t>)</a:t>
            </a:r>
          </a:p>
          <a:p>
            <a:r>
              <a:rPr lang="en-US" altLang="ko-KR"/>
              <a:t>size : </a:t>
            </a:r>
            <a:r>
              <a:rPr lang="ko-KR" altLang="en-US"/>
              <a:t>배열의 전체 원소 개수를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7398FC-C6D5-7C35-6BEF-6D10E953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8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7344C-6CC8-FDCD-703F-DCCFEAEC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10CAA-DBDB-1D68-BFEB-60445E6C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배열접근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66392-3A58-0874-E5C9-5B7C54EF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B7041BB-ABC9-9756-126F-AC64F924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23" y="1933497"/>
            <a:ext cx="4378033" cy="44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2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18781</TotalTime>
  <Words>743</Words>
  <Application>Microsoft Office PowerPoint</Application>
  <PresentationFormat>와이드스크린</PresentationFormat>
  <Paragraphs>188</Paragraphs>
  <Slides>29</Slides>
  <Notes>6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G마켓 산스 TTF Light</vt:lpstr>
      <vt:lpstr>G마켓 산스 TTF Bold</vt:lpstr>
      <vt:lpstr>G마켓 산스 TTF Medium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NumPy?</vt:lpstr>
      <vt:lpstr>NumPy?</vt:lpstr>
      <vt:lpstr> 행렬</vt:lpstr>
      <vt:lpstr> NumPy</vt:lpstr>
      <vt:lpstr>NumPy</vt:lpstr>
      <vt:lpstr>배열 속성</vt:lpstr>
      <vt:lpstr>NumPy</vt:lpstr>
      <vt:lpstr>NumPy 메서드</vt:lpstr>
      <vt:lpstr>NumPy 메서드</vt:lpstr>
      <vt:lpstr>NumPy 메서드</vt:lpstr>
      <vt:lpstr>NumPy 메서드</vt:lpstr>
      <vt:lpstr>NumPy 연산</vt:lpstr>
      <vt:lpstr>NumPy 연산</vt:lpstr>
      <vt:lpstr>배열합치기</vt:lpstr>
      <vt:lpstr>배열분할하기</vt:lpstr>
      <vt:lpstr>브로드캐스팅</vt:lpstr>
      <vt:lpstr>실습. 야구기록 데이터 정렬</vt:lpstr>
      <vt:lpstr>2024년 한국 프로야구 성적표</vt:lpstr>
      <vt:lpstr>2024년 한국 프로야구 성적표</vt:lpstr>
      <vt:lpstr> 2024년 한국 프로야구 성적표</vt:lpstr>
      <vt:lpstr> 2024년 한국 프로야구 성적표</vt:lpstr>
      <vt:lpstr> 2024년 한국 프로야구 성적표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500</cp:revision>
  <dcterms:created xsi:type="dcterms:W3CDTF">2022-06-26T11:10:22Z</dcterms:created>
  <dcterms:modified xsi:type="dcterms:W3CDTF">2025-07-25T05:18:28Z</dcterms:modified>
</cp:coreProperties>
</file>